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12" r:id="rId1"/>
  </p:sldMasterIdLst>
  <p:sldIdLst>
    <p:sldId id="291" r:id="rId2"/>
    <p:sldId id="256" r:id="rId3"/>
    <p:sldId id="257" r:id="rId4"/>
    <p:sldId id="258" r:id="rId5"/>
    <p:sldId id="263" r:id="rId6"/>
    <p:sldId id="265" r:id="rId7"/>
    <p:sldId id="264" r:id="rId8"/>
    <p:sldId id="266" r:id="rId9"/>
    <p:sldId id="269" r:id="rId10"/>
    <p:sldId id="268" r:id="rId11"/>
    <p:sldId id="270" r:id="rId12"/>
    <p:sldId id="271" r:id="rId13"/>
    <p:sldId id="272" r:id="rId14"/>
    <p:sldId id="273" r:id="rId15"/>
    <p:sldId id="274" r:id="rId16"/>
    <p:sldId id="275" r:id="rId17"/>
    <p:sldId id="276" r:id="rId18"/>
    <p:sldId id="277" r:id="rId19"/>
    <p:sldId id="278" r:id="rId20"/>
    <p:sldId id="279" r:id="rId21"/>
    <p:sldId id="280" r:id="rId22"/>
    <p:sldId id="282" r:id="rId23"/>
    <p:sldId id="283" r:id="rId24"/>
    <p:sldId id="284" r:id="rId25"/>
    <p:sldId id="285" r:id="rId26"/>
    <p:sldId id="286" r:id="rId27"/>
    <p:sldId id="287" r:id="rId28"/>
    <p:sldId id="288" r:id="rId29"/>
    <p:sldId id="290" r:id="rId30"/>
  </p:sldIdLst>
  <p:sldSz cx="12192000" cy="6858000"/>
  <p:notesSz cx="6858000" cy="9144000"/>
  <p:defaultTextStyle>
    <a:defPPr>
      <a:defRPr lang="es-P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58" autoAdjust="0"/>
    <p:restoredTop sz="94660"/>
  </p:normalViewPr>
  <p:slideViewPr>
    <p:cSldViewPr snapToGrid="0">
      <p:cViewPr varScale="1">
        <p:scale>
          <a:sx n="73" d="100"/>
          <a:sy n="73" d="100"/>
        </p:scale>
        <p:origin x="42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378EBF1-8815-4DD1-A28F-3209F0A4FDDB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0"/>
      <dgm:spPr/>
    </dgm:pt>
    <dgm:pt modelId="{9C56838F-FD22-45A9-A5DD-6AF4FCE027C4}" type="pres">
      <dgm:prSet presAssocID="{3378EBF1-8815-4DD1-A28F-3209F0A4FDDB}" presName="Name0" presStyleCnt="0">
        <dgm:presLayoutVars>
          <dgm:dir/>
          <dgm:animLvl val="lvl"/>
          <dgm:resizeHandles val="exact"/>
        </dgm:presLayoutVars>
      </dgm:prSet>
      <dgm:spPr/>
    </dgm:pt>
  </dgm:ptLst>
  <dgm:cxnLst>
    <dgm:cxn modelId="{B7F8D842-9B27-404E-B0A1-5F4A61EB1411}" type="presOf" srcId="{3378EBF1-8815-4DD1-A28F-3209F0A4FDDB}" destId="{9C56838F-FD22-45A9-A5DD-6AF4FCE027C4}" srcOrd="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8E739-0B84-4693-8F05-4507A384A99B}" type="datetimeFigureOut">
              <a:rPr lang="es-PE" smtClean="0"/>
              <a:t>23/04/2021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947F2-CDE2-4104-AD58-FBAAFC4E99F9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0595612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8E739-0B84-4693-8F05-4507A384A99B}" type="datetimeFigureOut">
              <a:rPr lang="es-PE" smtClean="0"/>
              <a:t>23/04/2021</a:t>
            </a:fld>
            <a:endParaRPr lang="es-P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947F2-CDE2-4104-AD58-FBAAFC4E99F9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0865719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8E739-0B84-4693-8F05-4507A384A99B}" type="datetimeFigureOut">
              <a:rPr lang="es-PE" smtClean="0"/>
              <a:t>23/04/2021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947F2-CDE2-4104-AD58-FBAAFC4E99F9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9157721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8E739-0B84-4693-8F05-4507A384A99B}" type="datetimeFigureOut">
              <a:rPr lang="es-PE" smtClean="0"/>
              <a:t>23/04/2021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947F2-CDE2-4104-AD58-FBAAFC4E99F9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9108083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8E739-0B84-4693-8F05-4507A384A99B}" type="datetimeFigureOut">
              <a:rPr lang="es-PE" smtClean="0"/>
              <a:t>23/04/2021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947F2-CDE2-4104-AD58-FBAAFC4E99F9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5174855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s-ES" smtClean="0"/>
              <a:t>Editar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8E739-0B84-4693-8F05-4507A384A99B}" type="datetimeFigureOut">
              <a:rPr lang="es-PE" smtClean="0"/>
              <a:t>23/04/2021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947F2-CDE2-4104-AD58-FBAAFC4E99F9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1083426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s-ES" smtClean="0"/>
              <a:t>Editar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8E739-0B84-4693-8F05-4507A384A99B}" type="datetimeFigureOut">
              <a:rPr lang="es-PE" smtClean="0"/>
              <a:t>23/04/2021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947F2-CDE2-4104-AD58-FBAAFC4E99F9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5168740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8E739-0B84-4693-8F05-4507A384A99B}" type="datetimeFigureOut">
              <a:rPr lang="es-PE" smtClean="0"/>
              <a:t>23/04/2021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947F2-CDE2-4104-AD58-FBAAFC4E99F9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5282400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8E739-0B84-4693-8F05-4507A384A99B}" type="datetimeFigureOut">
              <a:rPr lang="es-PE" smtClean="0"/>
              <a:t>23/04/2021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947F2-CDE2-4104-AD58-FBAAFC4E99F9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5302477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8E739-0B84-4693-8F05-4507A384A99B}" type="datetimeFigureOut">
              <a:rPr lang="es-PE" smtClean="0"/>
              <a:t>23/04/2021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B18947F2-CDE2-4104-AD58-FBAAFC4E99F9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9904546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8E739-0B84-4693-8F05-4507A384A99B}" type="datetimeFigureOut">
              <a:rPr lang="es-PE" smtClean="0"/>
              <a:t>23/04/2021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947F2-CDE2-4104-AD58-FBAAFC4E99F9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0844010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8E739-0B84-4693-8F05-4507A384A99B}" type="datetimeFigureOut">
              <a:rPr lang="es-PE" smtClean="0"/>
              <a:t>23/04/2021</a:t>
            </a:fld>
            <a:endParaRPr lang="es-P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947F2-CDE2-4104-AD58-FBAAFC4E99F9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01576303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8E739-0B84-4693-8F05-4507A384A99B}" type="datetimeFigureOut">
              <a:rPr lang="es-PE" smtClean="0"/>
              <a:t>23/04/2021</a:t>
            </a:fld>
            <a:endParaRPr lang="es-P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947F2-CDE2-4104-AD58-FBAAFC4E99F9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32601498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8E739-0B84-4693-8F05-4507A384A99B}" type="datetimeFigureOut">
              <a:rPr lang="es-PE" smtClean="0"/>
              <a:t>23/04/2021</a:t>
            </a:fld>
            <a:endParaRPr lang="es-P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947F2-CDE2-4104-AD58-FBAAFC4E99F9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0027275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8E739-0B84-4693-8F05-4507A384A99B}" type="datetimeFigureOut">
              <a:rPr lang="es-PE" smtClean="0"/>
              <a:t>23/04/2021</a:t>
            </a:fld>
            <a:endParaRPr lang="es-P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947F2-CDE2-4104-AD58-FBAAFC4E99F9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9159474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8E739-0B84-4693-8F05-4507A384A99B}" type="datetimeFigureOut">
              <a:rPr lang="es-PE" smtClean="0"/>
              <a:t>23/04/2021</a:t>
            </a:fld>
            <a:endParaRPr lang="es-P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947F2-CDE2-4104-AD58-FBAAFC4E99F9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04482546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8E739-0B84-4693-8F05-4507A384A99B}" type="datetimeFigureOut">
              <a:rPr lang="es-PE" smtClean="0"/>
              <a:t>23/04/2021</a:t>
            </a:fld>
            <a:endParaRPr lang="es-P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947F2-CDE2-4104-AD58-FBAAFC4E99F9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0059457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8708E739-0B84-4693-8F05-4507A384A99B}" type="datetimeFigureOut">
              <a:rPr lang="es-PE" smtClean="0"/>
              <a:t>23/04/2021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18947F2-CDE2-4104-AD58-FBAAFC4E99F9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690803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  <p:sldLayoutId id="2147484019" r:id="rId7"/>
    <p:sldLayoutId id="2147484020" r:id="rId8"/>
    <p:sldLayoutId id="2147484021" r:id="rId9"/>
    <p:sldLayoutId id="2147484022" r:id="rId10"/>
    <p:sldLayoutId id="2147484023" r:id="rId11"/>
    <p:sldLayoutId id="2147484024" r:id="rId12"/>
    <p:sldLayoutId id="2147484025" r:id="rId13"/>
    <p:sldLayoutId id="2147484026" r:id="rId14"/>
    <p:sldLayoutId id="2147484027" r:id="rId15"/>
    <p:sldLayoutId id="2147484028" r:id="rId16"/>
    <p:sldLayoutId id="214748402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5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2442755" y="1254033"/>
            <a:ext cx="87782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risten ITC" panose="03050502040202030202" pitchFamily="66" charset="0"/>
              </a:rPr>
              <a:t>Webscrapeo a UnitPro</a:t>
            </a:r>
            <a:endParaRPr lang="es-ES" sz="6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risten ITC" panose="03050502040202030202" pitchFamily="66" charset="0"/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2442755" y="3056709"/>
            <a:ext cx="5750677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b="1" i="1" dirty="0" smtClean="0">
                <a:solidFill>
                  <a:schemeClr val="accent6">
                    <a:lumMod val="50000"/>
                  </a:schemeClr>
                </a:solidFill>
              </a:rPr>
              <a:t>Integrantes: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s-ES" sz="2800" dirty="0"/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s-ES" sz="2800" dirty="0"/>
              <a:t>Villafani Benites, Camila Elizabeth 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s-ES" sz="2800" dirty="0" smtClean="0"/>
              <a:t>Uribe </a:t>
            </a:r>
            <a:r>
              <a:rPr lang="es-ES" sz="2800" dirty="0"/>
              <a:t>Palomino, Jose Carlos 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s-ES" sz="2800" dirty="0" smtClean="0"/>
              <a:t>Torres </a:t>
            </a:r>
            <a:r>
              <a:rPr lang="es-ES" sz="2800" dirty="0"/>
              <a:t>Rua, Daniel Isaias 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s-ES" sz="2800" dirty="0" smtClean="0"/>
              <a:t>Tirapo </a:t>
            </a:r>
            <a:r>
              <a:rPr lang="es-ES" sz="2800" dirty="0"/>
              <a:t>Salvador, Rocio Marianela </a:t>
            </a:r>
          </a:p>
        </p:txBody>
      </p:sp>
      <p:pic>
        <p:nvPicPr>
          <p:cNvPr id="1026" name="Picture 2" descr="Archivo:Python-logo-notext.svg - Wikipedia, la enciclopedia libr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5963" y="4675324"/>
            <a:ext cx="1176836" cy="1176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9848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l="7990" t="23202" r="70098" b="36275"/>
          <a:stretch/>
        </p:blipFill>
        <p:spPr>
          <a:xfrm>
            <a:off x="391886" y="1509960"/>
            <a:ext cx="4284617" cy="52046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3"/>
          <a:srcRect l="207" t="24075" r="52084" b="17036"/>
          <a:stretch/>
        </p:blipFill>
        <p:spPr>
          <a:xfrm>
            <a:off x="4899693" y="1699180"/>
            <a:ext cx="6950928" cy="482619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Rectángulo redondeado 1"/>
          <p:cNvSpPr/>
          <p:nvPr/>
        </p:nvSpPr>
        <p:spPr>
          <a:xfrm>
            <a:off x="1789610" y="627016"/>
            <a:ext cx="5068389" cy="404949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>
                <a:solidFill>
                  <a:schemeClr val="tx1"/>
                </a:solidFill>
              </a:rPr>
              <a:t>Extrayendo información de </a:t>
            </a:r>
            <a:r>
              <a:rPr lang="es-ES" b="1" dirty="0">
                <a:solidFill>
                  <a:schemeClr val="tx1"/>
                </a:solidFill>
              </a:rPr>
              <a:t>E</a:t>
            </a:r>
            <a:r>
              <a:rPr lang="es-ES" b="1" dirty="0" smtClean="0">
                <a:solidFill>
                  <a:schemeClr val="tx1"/>
                </a:solidFill>
              </a:rPr>
              <a:t>ntry</a:t>
            </a:r>
            <a:r>
              <a:rPr lang="es-ES" dirty="0" smtClean="0">
                <a:solidFill>
                  <a:schemeClr val="tx1"/>
                </a:solidFill>
              </a:rPr>
              <a:t> y </a:t>
            </a:r>
            <a:r>
              <a:rPr lang="es-ES" b="1" dirty="0">
                <a:solidFill>
                  <a:schemeClr val="tx1"/>
                </a:solidFill>
              </a:rPr>
              <a:t>E</a:t>
            </a:r>
            <a:r>
              <a:rPr lang="es-ES" b="1" dirty="0" smtClean="0">
                <a:solidFill>
                  <a:schemeClr val="tx1"/>
                </a:solidFill>
              </a:rPr>
              <a:t>ntry name</a:t>
            </a:r>
            <a:endParaRPr lang="es-ES" b="1" dirty="0">
              <a:solidFill>
                <a:schemeClr val="tx1"/>
              </a:solidFill>
            </a:endParaRPr>
          </a:p>
        </p:txBody>
      </p:sp>
      <p:sp>
        <p:nvSpPr>
          <p:cNvPr id="4" name="Flecha curvada hacia la derecha 3"/>
          <p:cNvSpPr/>
          <p:nvPr/>
        </p:nvSpPr>
        <p:spPr>
          <a:xfrm rot="6383960">
            <a:off x="4694682" y="86851"/>
            <a:ext cx="606533" cy="3362408"/>
          </a:xfrm>
          <a:prstGeom prst="curvedRightArrow">
            <a:avLst>
              <a:gd name="adj1" fmla="val 25000"/>
              <a:gd name="adj2" fmla="val 50000"/>
              <a:gd name="adj3" fmla="val 35640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4764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l="7990" t="23202" r="70098" b="36275"/>
          <a:stretch/>
        </p:blipFill>
        <p:spPr>
          <a:xfrm>
            <a:off x="300447" y="867038"/>
            <a:ext cx="4383740" cy="532503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/>
          <a:srcRect t="31046" r="52157" b="16667"/>
          <a:stretch/>
        </p:blipFill>
        <p:spPr>
          <a:xfrm>
            <a:off x="4984632" y="1059139"/>
            <a:ext cx="6824652" cy="467957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Rectángulo 4"/>
          <p:cNvSpPr/>
          <p:nvPr/>
        </p:nvSpPr>
        <p:spPr>
          <a:xfrm>
            <a:off x="653142" y="1046076"/>
            <a:ext cx="3187337" cy="155707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Rectángulo 5"/>
          <p:cNvSpPr/>
          <p:nvPr/>
        </p:nvSpPr>
        <p:spPr>
          <a:xfrm>
            <a:off x="6087291" y="4228009"/>
            <a:ext cx="1423852" cy="174173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Rectángulo 6"/>
          <p:cNvSpPr/>
          <p:nvPr/>
        </p:nvSpPr>
        <p:spPr>
          <a:xfrm>
            <a:off x="6270171" y="4402182"/>
            <a:ext cx="2343631" cy="182881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67875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l="7990" t="23202" r="70098" b="36275"/>
          <a:stretch/>
        </p:blipFill>
        <p:spPr>
          <a:xfrm>
            <a:off x="225630" y="879198"/>
            <a:ext cx="4118922" cy="53552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3"/>
          <a:srcRect t="24075" r="52222" b="17901"/>
          <a:stretch/>
        </p:blipFill>
        <p:spPr>
          <a:xfrm>
            <a:off x="4454435" y="918389"/>
            <a:ext cx="7580811" cy="517875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Rectángulo 3"/>
          <p:cNvSpPr/>
          <p:nvPr/>
        </p:nvSpPr>
        <p:spPr>
          <a:xfrm>
            <a:off x="587828" y="1371600"/>
            <a:ext cx="3304903" cy="195943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Rectángulo 4"/>
          <p:cNvSpPr/>
          <p:nvPr/>
        </p:nvSpPr>
        <p:spPr>
          <a:xfrm>
            <a:off x="5812971" y="5246912"/>
            <a:ext cx="1449978" cy="161111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99273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l="7990" t="23202" r="70098" b="36275"/>
          <a:stretch/>
        </p:blipFill>
        <p:spPr>
          <a:xfrm>
            <a:off x="418011" y="853975"/>
            <a:ext cx="4383740" cy="532503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/>
          <a:srcRect l="-64" t="5385" r="68141" b="64871"/>
          <a:stretch/>
        </p:blipFill>
        <p:spPr>
          <a:xfrm>
            <a:off x="5402999" y="1660059"/>
            <a:ext cx="5974749" cy="313134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1388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l="7990" t="23202" r="70098" b="36275"/>
          <a:stretch/>
        </p:blipFill>
        <p:spPr>
          <a:xfrm>
            <a:off x="339635" y="1356326"/>
            <a:ext cx="3984171" cy="530222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3"/>
          <a:srcRect l="128" t="22137" r="50257" b="16325"/>
          <a:stretch/>
        </p:blipFill>
        <p:spPr>
          <a:xfrm>
            <a:off x="4572000" y="1470854"/>
            <a:ext cx="7271548" cy="507317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Rectángulo redondeado 3"/>
          <p:cNvSpPr/>
          <p:nvPr/>
        </p:nvSpPr>
        <p:spPr>
          <a:xfrm>
            <a:off x="1789612" y="627017"/>
            <a:ext cx="6387738" cy="378823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>
                <a:solidFill>
                  <a:schemeClr val="tx1"/>
                </a:solidFill>
              </a:rPr>
              <a:t>Extrayendo información de </a:t>
            </a:r>
            <a:r>
              <a:rPr lang="es-ES" b="1" dirty="0">
                <a:solidFill>
                  <a:schemeClr val="tx1"/>
                </a:solidFill>
              </a:rPr>
              <a:t>P</a:t>
            </a:r>
            <a:r>
              <a:rPr lang="es-ES" b="1" dirty="0" smtClean="0">
                <a:solidFill>
                  <a:schemeClr val="tx1"/>
                </a:solidFill>
              </a:rPr>
              <a:t>rotein</a:t>
            </a:r>
            <a:r>
              <a:rPr lang="es-ES" dirty="0" smtClean="0">
                <a:solidFill>
                  <a:schemeClr val="tx1"/>
                </a:solidFill>
              </a:rPr>
              <a:t> </a:t>
            </a:r>
            <a:r>
              <a:rPr lang="es-ES" dirty="0">
                <a:solidFill>
                  <a:schemeClr val="tx1"/>
                </a:solidFill>
              </a:rPr>
              <a:t>,</a:t>
            </a:r>
            <a:r>
              <a:rPr lang="es-ES" dirty="0" smtClean="0">
                <a:solidFill>
                  <a:schemeClr val="tx1"/>
                </a:solidFill>
              </a:rPr>
              <a:t> </a:t>
            </a:r>
            <a:r>
              <a:rPr lang="es-ES" b="1" dirty="0" smtClean="0">
                <a:solidFill>
                  <a:schemeClr val="tx1"/>
                </a:solidFill>
              </a:rPr>
              <a:t>Gene, Organism</a:t>
            </a:r>
            <a:r>
              <a:rPr lang="es-ES" b="1" dirty="0">
                <a:solidFill>
                  <a:schemeClr val="tx1"/>
                </a:solidFill>
              </a:rPr>
              <a:t> </a:t>
            </a:r>
            <a:r>
              <a:rPr lang="es-ES" b="1" dirty="0" smtClean="0">
                <a:solidFill>
                  <a:schemeClr val="tx1"/>
                </a:solidFill>
              </a:rPr>
              <a:t>y Status</a:t>
            </a:r>
            <a:endParaRPr lang="es-ES" b="1" dirty="0">
              <a:solidFill>
                <a:schemeClr val="tx1"/>
              </a:solidFill>
            </a:endParaRPr>
          </a:p>
        </p:txBody>
      </p:sp>
      <p:sp>
        <p:nvSpPr>
          <p:cNvPr id="5" name="Flecha curvada hacia la derecha 4"/>
          <p:cNvSpPr/>
          <p:nvPr/>
        </p:nvSpPr>
        <p:spPr>
          <a:xfrm rot="4627705" flipH="1">
            <a:off x="5093512" y="855389"/>
            <a:ext cx="521795" cy="3791890"/>
          </a:xfrm>
          <a:prstGeom prst="curvedRightArrow">
            <a:avLst>
              <a:gd name="adj1" fmla="val 25000"/>
              <a:gd name="adj2" fmla="val 50000"/>
              <a:gd name="adj3" fmla="val 35640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1083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l="7990" t="23202" r="70098" b="36275"/>
          <a:stretch/>
        </p:blipFill>
        <p:spPr>
          <a:xfrm>
            <a:off x="235132" y="705394"/>
            <a:ext cx="4193178" cy="54602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/>
          <a:srcRect l="513" t="21111" r="45448" b="17692"/>
          <a:stretch/>
        </p:blipFill>
        <p:spPr>
          <a:xfrm>
            <a:off x="4705329" y="1075950"/>
            <a:ext cx="7103494" cy="471916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Rectángulo 7"/>
          <p:cNvSpPr/>
          <p:nvPr/>
        </p:nvSpPr>
        <p:spPr>
          <a:xfrm>
            <a:off x="600892" y="2468879"/>
            <a:ext cx="2939142" cy="156756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Rectángulo 8"/>
          <p:cNvSpPr/>
          <p:nvPr/>
        </p:nvSpPr>
        <p:spPr>
          <a:xfrm>
            <a:off x="5351418" y="3574867"/>
            <a:ext cx="3884022" cy="200299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31145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l="7990" t="23202" r="70098" b="36275"/>
          <a:stretch/>
        </p:blipFill>
        <p:spPr>
          <a:xfrm>
            <a:off x="271745" y="797373"/>
            <a:ext cx="4121340" cy="541211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3"/>
          <a:srcRect l="-197" t="21165" r="49348" b="17991"/>
          <a:stretch/>
        </p:blipFill>
        <p:spPr>
          <a:xfrm>
            <a:off x="4515708" y="921067"/>
            <a:ext cx="7362783" cy="49557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Rectángulo 8"/>
          <p:cNvSpPr/>
          <p:nvPr/>
        </p:nvSpPr>
        <p:spPr>
          <a:xfrm>
            <a:off x="5199017" y="4049484"/>
            <a:ext cx="3540033" cy="195945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Rectángulo 9"/>
          <p:cNvSpPr/>
          <p:nvPr/>
        </p:nvSpPr>
        <p:spPr>
          <a:xfrm>
            <a:off x="600892" y="3370217"/>
            <a:ext cx="3056708" cy="222069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54272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l="7990" t="23202" r="70098" b="36275"/>
          <a:stretch/>
        </p:blipFill>
        <p:spPr>
          <a:xfrm>
            <a:off x="242162" y="822961"/>
            <a:ext cx="4151927" cy="544721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/>
          <a:srcRect l="-65" t="21795" r="49681" b="18718"/>
          <a:stretch/>
        </p:blipFill>
        <p:spPr>
          <a:xfrm>
            <a:off x="4516204" y="1067136"/>
            <a:ext cx="7410186" cy="492126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Rectángulo 5"/>
          <p:cNvSpPr/>
          <p:nvPr/>
        </p:nvSpPr>
        <p:spPr>
          <a:xfrm>
            <a:off x="5238205" y="4833257"/>
            <a:ext cx="3827418" cy="182880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Rectángulo 6"/>
          <p:cNvSpPr/>
          <p:nvPr/>
        </p:nvSpPr>
        <p:spPr>
          <a:xfrm>
            <a:off x="600891" y="4284615"/>
            <a:ext cx="3383279" cy="209008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36809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l="7990" t="23202" r="70098" b="36275"/>
          <a:stretch/>
        </p:blipFill>
        <p:spPr>
          <a:xfrm>
            <a:off x="227113" y="796834"/>
            <a:ext cx="4013960" cy="55587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3"/>
          <a:srcRect l="128" t="21796" r="50449" b="16324"/>
          <a:stretch/>
        </p:blipFill>
        <p:spPr>
          <a:xfrm>
            <a:off x="4402181" y="786189"/>
            <a:ext cx="7567749" cy="556940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Rectángulo 5"/>
          <p:cNvSpPr/>
          <p:nvPr/>
        </p:nvSpPr>
        <p:spPr>
          <a:xfrm>
            <a:off x="5133703" y="4506683"/>
            <a:ext cx="6675119" cy="352700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Rectángulo 6"/>
          <p:cNvSpPr/>
          <p:nvPr/>
        </p:nvSpPr>
        <p:spPr>
          <a:xfrm>
            <a:off x="600891" y="5251269"/>
            <a:ext cx="3474719" cy="195942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53219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11902" t="22820" r="58013" b="55983"/>
          <a:stretch/>
        </p:blipFill>
        <p:spPr>
          <a:xfrm>
            <a:off x="98474" y="2706020"/>
            <a:ext cx="5380893" cy="218049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/>
          <a:srcRect l="-64" t="12565" r="44679" b="18033"/>
          <a:stretch/>
        </p:blipFill>
        <p:spPr>
          <a:xfrm>
            <a:off x="5596933" y="1632354"/>
            <a:ext cx="6436488" cy="45368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Rectángulo redondeado 5"/>
          <p:cNvSpPr/>
          <p:nvPr/>
        </p:nvSpPr>
        <p:spPr>
          <a:xfrm>
            <a:off x="1711234" y="731520"/>
            <a:ext cx="5355771" cy="391885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>
                <a:solidFill>
                  <a:schemeClr val="tx1"/>
                </a:solidFill>
              </a:rPr>
              <a:t>Extrayendo información de </a:t>
            </a:r>
            <a:r>
              <a:rPr lang="es-ES" b="1" dirty="0" smtClean="0">
                <a:solidFill>
                  <a:schemeClr val="tx1"/>
                </a:solidFill>
              </a:rPr>
              <a:t>GO – Biological process</a:t>
            </a:r>
            <a:endParaRPr lang="es-E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652895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8659" t="24611" r="66848" b="44192"/>
          <a:stretch/>
        </p:blipFill>
        <p:spPr>
          <a:xfrm>
            <a:off x="313509" y="2130798"/>
            <a:ext cx="5337977" cy="3824424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/>
          <a:srcRect l="-539" t="18241" r="49510" b="4114"/>
          <a:stretch/>
        </p:blipFill>
        <p:spPr>
          <a:xfrm>
            <a:off x="5936048" y="1602408"/>
            <a:ext cx="5702957" cy="4881205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Rectángulo redondeado 7"/>
          <p:cNvSpPr/>
          <p:nvPr/>
        </p:nvSpPr>
        <p:spPr>
          <a:xfrm>
            <a:off x="1959426" y="770709"/>
            <a:ext cx="6453053" cy="444137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>
                <a:solidFill>
                  <a:schemeClr val="tx1"/>
                </a:solidFill>
              </a:rPr>
              <a:t>Explorando el archivo “</a:t>
            </a:r>
            <a:r>
              <a:rPr lang="es-ES" b="1" dirty="0" smtClean="0">
                <a:solidFill>
                  <a:schemeClr val="tx1"/>
                </a:solidFill>
              </a:rPr>
              <a:t>genes identificados con vecinos.xlsx</a:t>
            </a:r>
            <a:r>
              <a:rPr lang="es-ES" dirty="0" smtClean="0">
                <a:solidFill>
                  <a:schemeClr val="tx1"/>
                </a:solidFill>
              </a:rPr>
              <a:t>”</a:t>
            </a:r>
            <a:endParaRPr lang="es-E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979009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11902" t="22820" r="58013" b="55983"/>
          <a:stretch/>
        </p:blipFill>
        <p:spPr>
          <a:xfrm>
            <a:off x="182880" y="2283740"/>
            <a:ext cx="5042263" cy="204327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3"/>
          <a:srcRect l="321" t="12564" r="44295" b="15298"/>
          <a:stretch/>
        </p:blipFill>
        <p:spPr>
          <a:xfrm>
            <a:off x="5329646" y="659540"/>
            <a:ext cx="6641290" cy="570968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Flecha curvada hacia la derecha 4"/>
          <p:cNvSpPr/>
          <p:nvPr/>
        </p:nvSpPr>
        <p:spPr>
          <a:xfrm rot="5769814">
            <a:off x="5005472" y="1177264"/>
            <a:ext cx="439343" cy="2843939"/>
          </a:xfrm>
          <a:prstGeom prst="curvedRightArrow">
            <a:avLst>
              <a:gd name="adj1" fmla="val 25000"/>
              <a:gd name="adj2" fmla="val 50000"/>
              <a:gd name="adj3" fmla="val 3564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5799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11902" t="22820" r="58013" b="55983"/>
          <a:stretch/>
        </p:blipFill>
        <p:spPr>
          <a:xfrm>
            <a:off x="146502" y="2407791"/>
            <a:ext cx="5099674" cy="206653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3"/>
          <a:srcRect l="320" t="12564" r="50065" b="17009"/>
          <a:stretch/>
        </p:blipFill>
        <p:spPr>
          <a:xfrm>
            <a:off x="5410902" y="862149"/>
            <a:ext cx="6459791" cy="515781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Rectángulo 4"/>
          <p:cNvSpPr/>
          <p:nvPr/>
        </p:nvSpPr>
        <p:spPr>
          <a:xfrm>
            <a:off x="6283233" y="3082834"/>
            <a:ext cx="1776550" cy="169818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Rectángulo 5"/>
          <p:cNvSpPr/>
          <p:nvPr/>
        </p:nvSpPr>
        <p:spPr>
          <a:xfrm>
            <a:off x="6283233" y="3927565"/>
            <a:ext cx="1776550" cy="169818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Rectángulo 6"/>
          <p:cNvSpPr/>
          <p:nvPr/>
        </p:nvSpPr>
        <p:spPr>
          <a:xfrm>
            <a:off x="6283233" y="4790885"/>
            <a:ext cx="1776550" cy="169818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Rectángulo 7"/>
          <p:cNvSpPr/>
          <p:nvPr/>
        </p:nvSpPr>
        <p:spPr>
          <a:xfrm>
            <a:off x="570409" y="3206932"/>
            <a:ext cx="4511041" cy="156755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95800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12628" t="25214" r="64295" b="18718"/>
          <a:stretch/>
        </p:blipFill>
        <p:spPr>
          <a:xfrm>
            <a:off x="561703" y="1037235"/>
            <a:ext cx="3963136" cy="566853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/>
          <a:srcRect l="321" t="12564" r="50448" b="20768"/>
          <a:stretch/>
        </p:blipFill>
        <p:spPr>
          <a:xfrm>
            <a:off x="4911634" y="1076423"/>
            <a:ext cx="6835894" cy="552759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Rectángulo redondeado 3"/>
          <p:cNvSpPr/>
          <p:nvPr/>
        </p:nvSpPr>
        <p:spPr>
          <a:xfrm>
            <a:off x="1789610" y="313508"/>
            <a:ext cx="5029200" cy="365760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>
                <a:solidFill>
                  <a:schemeClr val="tx1"/>
                </a:solidFill>
              </a:rPr>
              <a:t>Extrayendo información de los </a:t>
            </a:r>
            <a:r>
              <a:rPr lang="es-ES" b="1" dirty="0" smtClean="0">
                <a:solidFill>
                  <a:schemeClr val="tx1"/>
                </a:solidFill>
              </a:rPr>
              <a:t>Keywords</a:t>
            </a:r>
            <a:endParaRPr lang="es-ES" b="1" dirty="0">
              <a:solidFill>
                <a:schemeClr val="tx1"/>
              </a:solidFill>
            </a:endParaRPr>
          </a:p>
        </p:txBody>
      </p:sp>
      <p:sp>
        <p:nvSpPr>
          <p:cNvPr id="6" name="Flecha curvada hacia la derecha 5"/>
          <p:cNvSpPr/>
          <p:nvPr/>
        </p:nvSpPr>
        <p:spPr>
          <a:xfrm rot="5656895">
            <a:off x="4999832" y="-554068"/>
            <a:ext cx="412746" cy="3213461"/>
          </a:xfrm>
          <a:prstGeom prst="curvedRightArrow">
            <a:avLst>
              <a:gd name="adj1" fmla="val 25000"/>
              <a:gd name="adj2" fmla="val 50000"/>
              <a:gd name="adj3" fmla="val 35640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066783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12628" t="25214" r="64295" b="18718"/>
          <a:stretch/>
        </p:blipFill>
        <p:spPr>
          <a:xfrm>
            <a:off x="281354" y="492366"/>
            <a:ext cx="4220308" cy="576775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3"/>
          <a:srcRect l="514" t="12564" r="50064" b="19401"/>
          <a:stretch/>
        </p:blipFill>
        <p:spPr>
          <a:xfrm>
            <a:off x="4720940" y="334105"/>
            <a:ext cx="7083863" cy="608427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Rectángulo 3"/>
          <p:cNvSpPr/>
          <p:nvPr/>
        </p:nvSpPr>
        <p:spPr>
          <a:xfrm>
            <a:off x="731520" y="862148"/>
            <a:ext cx="2259873" cy="16981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64606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12628" t="25214" r="64295" b="18718"/>
          <a:stretch/>
        </p:blipFill>
        <p:spPr>
          <a:xfrm>
            <a:off x="281354" y="718458"/>
            <a:ext cx="4083551" cy="558085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/>
          <a:srcRect l="128" t="12564" r="50449" b="17350"/>
          <a:stretch/>
        </p:blipFill>
        <p:spPr>
          <a:xfrm>
            <a:off x="4506686" y="493109"/>
            <a:ext cx="7463245" cy="595317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Rectángulo 5"/>
          <p:cNvSpPr/>
          <p:nvPr/>
        </p:nvSpPr>
        <p:spPr>
          <a:xfrm>
            <a:off x="940526" y="1841862"/>
            <a:ext cx="2832579" cy="143691"/>
          </a:xfrm>
          <a:prstGeom prst="rect">
            <a:avLst/>
          </a:prstGeom>
          <a:noFill/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Rectángulo 6"/>
          <p:cNvSpPr/>
          <p:nvPr/>
        </p:nvSpPr>
        <p:spPr>
          <a:xfrm>
            <a:off x="5577840" y="3435530"/>
            <a:ext cx="2090058" cy="169819"/>
          </a:xfrm>
          <a:prstGeom prst="rect">
            <a:avLst/>
          </a:prstGeom>
          <a:noFill/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09965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12628" t="25214" r="64295" b="18718"/>
          <a:stretch/>
        </p:blipFill>
        <p:spPr>
          <a:xfrm>
            <a:off x="281354" y="492368"/>
            <a:ext cx="4220308" cy="576775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3"/>
          <a:srcRect l="-185" t="12364" r="50647" b="18629"/>
          <a:stretch/>
        </p:blipFill>
        <p:spPr>
          <a:xfrm>
            <a:off x="4908064" y="655301"/>
            <a:ext cx="7044910" cy="552026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Rectángulo 3"/>
          <p:cNvSpPr/>
          <p:nvPr/>
        </p:nvSpPr>
        <p:spPr>
          <a:xfrm>
            <a:off x="5930537" y="3592284"/>
            <a:ext cx="2090058" cy="169819"/>
          </a:xfrm>
          <a:prstGeom prst="rect">
            <a:avLst/>
          </a:prstGeom>
          <a:noFill/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Rectángulo 4"/>
          <p:cNvSpPr/>
          <p:nvPr/>
        </p:nvSpPr>
        <p:spPr>
          <a:xfrm>
            <a:off x="1293222" y="2569028"/>
            <a:ext cx="2664823" cy="174172"/>
          </a:xfrm>
          <a:prstGeom prst="rect">
            <a:avLst/>
          </a:prstGeom>
          <a:noFill/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50443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12628" t="25214" r="64295" b="18718"/>
          <a:stretch/>
        </p:blipFill>
        <p:spPr>
          <a:xfrm>
            <a:off x="281354" y="492368"/>
            <a:ext cx="4220308" cy="576775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/>
          <a:srcRect l="-185" t="13045" r="50740" b="17160"/>
          <a:stretch/>
        </p:blipFill>
        <p:spPr>
          <a:xfrm>
            <a:off x="4610188" y="412911"/>
            <a:ext cx="7464246" cy="592666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Rectángulo 4"/>
          <p:cNvSpPr/>
          <p:nvPr/>
        </p:nvSpPr>
        <p:spPr>
          <a:xfrm>
            <a:off x="5773783" y="3017519"/>
            <a:ext cx="1410788" cy="156755"/>
          </a:xfrm>
          <a:prstGeom prst="rect">
            <a:avLst/>
          </a:prstGeom>
          <a:noFill/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Rectángulo 5"/>
          <p:cNvSpPr/>
          <p:nvPr/>
        </p:nvSpPr>
        <p:spPr>
          <a:xfrm>
            <a:off x="1293224" y="3265715"/>
            <a:ext cx="1907176" cy="169816"/>
          </a:xfrm>
          <a:prstGeom prst="rect">
            <a:avLst/>
          </a:prstGeom>
          <a:noFill/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78836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l="12713" t="18642" r="52654" b="12881"/>
          <a:stretch/>
        </p:blipFill>
        <p:spPr>
          <a:xfrm>
            <a:off x="3331028" y="195665"/>
            <a:ext cx="6818811" cy="649012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4783756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13704" t="55844" r="55185" b="30987"/>
          <a:stretch/>
        </p:blipFill>
        <p:spPr>
          <a:xfrm>
            <a:off x="1436912" y="2090057"/>
            <a:ext cx="10225541" cy="301897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Rectángulo redondeado 2"/>
          <p:cNvSpPr/>
          <p:nvPr/>
        </p:nvSpPr>
        <p:spPr>
          <a:xfrm>
            <a:off x="1854925" y="966652"/>
            <a:ext cx="5029200" cy="365760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>
                <a:solidFill>
                  <a:schemeClr val="tx1"/>
                </a:solidFill>
              </a:rPr>
              <a:t>Información estructurada en un archivo </a:t>
            </a:r>
            <a:r>
              <a:rPr lang="es-ES" b="1" dirty="0" smtClean="0">
                <a:solidFill>
                  <a:schemeClr val="tx1"/>
                </a:solidFill>
              </a:rPr>
              <a:t>.csv</a:t>
            </a:r>
            <a:endParaRPr lang="es-E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0999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14074" t="43004" r="53888" b="24074"/>
          <a:stretch/>
        </p:blipFill>
        <p:spPr>
          <a:xfrm>
            <a:off x="1907177" y="535578"/>
            <a:ext cx="9662643" cy="558534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63115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8659" t="24611" r="66848" b="44192"/>
          <a:stretch/>
        </p:blipFill>
        <p:spPr>
          <a:xfrm>
            <a:off x="322120" y="1476103"/>
            <a:ext cx="5138154" cy="36812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3"/>
          <a:srcRect l="-98" t="20327" r="50392" b="4379"/>
          <a:stretch/>
        </p:blipFill>
        <p:spPr>
          <a:xfrm>
            <a:off x="5754090" y="787288"/>
            <a:ext cx="5937167" cy="505888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aphicFrame>
        <p:nvGraphicFramePr>
          <p:cNvPr id="6" name="Diagrama 5"/>
          <p:cNvGraphicFramePr/>
          <p:nvPr>
            <p:extLst>
              <p:ext uri="{D42A27DB-BD31-4B8C-83A1-F6EECF244321}">
                <p14:modId xmlns:p14="http://schemas.microsoft.com/office/powerpoint/2010/main" val="3171444977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555363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8659" t="24611" r="66848" b="44192"/>
          <a:stretch/>
        </p:blipFill>
        <p:spPr>
          <a:xfrm>
            <a:off x="324197" y="1593669"/>
            <a:ext cx="4954296" cy="354953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3"/>
          <a:srcRect l="343" t="20588" r="49951" b="5164"/>
          <a:stretch/>
        </p:blipFill>
        <p:spPr>
          <a:xfrm>
            <a:off x="5492704" y="746620"/>
            <a:ext cx="6185138" cy="519697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47532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8659" t="24611" r="66848" b="44192"/>
          <a:stretch/>
        </p:blipFill>
        <p:spPr>
          <a:xfrm>
            <a:off x="206632" y="1904222"/>
            <a:ext cx="4652752" cy="333349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3"/>
          <a:srcRect l="6802" t="42000" r="53833" b="30445"/>
          <a:stretch/>
        </p:blipFill>
        <p:spPr>
          <a:xfrm>
            <a:off x="5172071" y="1950681"/>
            <a:ext cx="6435938" cy="324057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78565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l="7319" t="37556" r="62958" b="40889"/>
          <a:stretch/>
        </p:blipFill>
        <p:spPr>
          <a:xfrm>
            <a:off x="94129" y="1915926"/>
            <a:ext cx="5309528" cy="267480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/>
          <a:srcRect l="6814" t="48301" r="51863" b="25555"/>
          <a:stretch/>
        </p:blipFill>
        <p:spPr>
          <a:xfrm>
            <a:off x="5532120" y="1706145"/>
            <a:ext cx="6450554" cy="309436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95322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7402" t="44379" r="70728" b="33660"/>
          <a:stretch/>
        </p:blipFill>
        <p:spPr>
          <a:xfrm>
            <a:off x="179040" y="2004714"/>
            <a:ext cx="5430216" cy="32581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/>
          <a:srcRect l="490" t="13268" r="49069" b="43213"/>
          <a:stretch/>
        </p:blipFill>
        <p:spPr>
          <a:xfrm>
            <a:off x="5913831" y="1045028"/>
            <a:ext cx="5762058" cy="517750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61189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7402" t="44379" r="70728" b="33660"/>
          <a:stretch/>
        </p:blipFill>
        <p:spPr>
          <a:xfrm>
            <a:off x="209518" y="2155371"/>
            <a:ext cx="5237694" cy="322634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3"/>
          <a:srcRect l="49" t="28431" r="48921" b="13006"/>
          <a:stretch/>
        </p:blipFill>
        <p:spPr>
          <a:xfrm>
            <a:off x="5611392" y="1537505"/>
            <a:ext cx="6293225" cy="406248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85312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7402" t="44379" r="70728" b="33660"/>
          <a:stretch/>
        </p:blipFill>
        <p:spPr>
          <a:xfrm>
            <a:off x="177110" y="1699447"/>
            <a:ext cx="4422048" cy="321218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3"/>
          <a:srcRect l="-333" t="14000" r="33833" b="35333"/>
          <a:stretch/>
        </p:blipFill>
        <p:spPr>
          <a:xfrm>
            <a:off x="4781006" y="1254668"/>
            <a:ext cx="7148536" cy="410174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Flecha curvada hacia la derecha 4"/>
          <p:cNvSpPr/>
          <p:nvPr/>
        </p:nvSpPr>
        <p:spPr>
          <a:xfrm rot="6127062">
            <a:off x="5033401" y="1176738"/>
            <a:ext cx="510311" cy="2988225"/>
          </a:xfrm>
          <a:prstGeom prst="curvedRightArrow">
            <a:avLst>
              <a:gd name="adj1" fmla="val 25000"/>
              <a:gd name="adj2" fmla="val 50000"/>
              <a:gd name="adj3" fmla="val 34085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6818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Parallax</Template>
  <TotalTime>373</TotalTime>
  <Words>70</Words>
  <Application>Microsoft Office PowerPoint</Application>
  <PresentationFormat>Panorámica</PresentationFormat>
  <Paragraphs>13</Paragraphs>
  <Slides>29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29</vt:i4>
      </vt:variant>
    </vt:vector>
  </HeadingPairs>
  <TitlesOfParts>
    <vt:vector size="34" baseType="lpstr">
      <vt:lpstr>Arial</vt:lpstr>
      <vt:lpstr>Corbel</vt:lpstr>
      <vt:lpstr>Kristen ITC</vt:lpstr>
      <vt:lpstr>Wingdings</vt:lpstr>
      <vt:lpstr>Parallax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HP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jose Up</dc:creator>
  <cp:lastModifiedBy>Rocio</cp:lastModifiedBy>
  <cp:revision>36</cp:revision>
  <dcterms:created xsi:type="dcterms:W3CDTF">2021-04-21T01:00:50Z</dcterms:created>
  <dcterms:modified xsi:type="dcterms:W3CDTF">2021-04-23T06:46:04Z</dcterms:modified>
</cp:coreProperties>
</file>